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68" r:id="rId4"/>
    <p:sldId id="265" r:id="rId5"/>
    <p:sldId id="259" r:id="rId6"/>
    <p:sldId id="257" r:id="rId7"/>
    <p:sldId id="258" r:id="rId8"/>
    <p:sldId id="266" r:id="rId9"/>
    <p:sldId id="276" r:id="rId10"/>
    <p:sldId id="274" r:id="rId11"/>
    <p:sldId id="261" r:id="rId12"/>
    <p:sldId id="262" r:id="rId13"/>
    <p:sldId id="272" r:id="rId14"/>
    <p:sldId id="267" r:id="rId15"/>
    <p:sldId id="271" r:id="rId16"/>
    <p:sldId id="264" r:id="rId17"/>
    <p:sldId id="279" r:id="rId18"/>
    <p:sldId id="278" r:id="rId19"/>
    <p:sldId id="277" r:id="rId20"/>
    <p:sldId id="273" r:id="rId21"/>
  </p:sldIdLst>
  <p:sldSz cx="12192000" cy="6858000"/>
  <p:notesSz cx="7077075" cy="936307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99"/>
    <a:srgbClr val="000066"/>
    <a:srgbClr val="738D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4" autoAdjust="0"/>
    <p:restoredTop sz="94660"/>
  </p:normalViewPr>
  <p:slideViewPr>
    <p:cSldViewPr snapToGrid="0">
      <p:cViewPr varScale="1">
        <p:scale>
          <a:sx n="166" d="100"/>
          <a:sy n="166" d="100"/>
        </p:scale>
        <p:origin x="92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08705" y="0"/>
            <a:ext cx="3066733" cy="469780"/>
          </a:xfrm>
          <a:prstGeom prst="rect">
            <a:avLst/>
          </a:prstGeom>
        </p:spPr>
        <p:txBody>
          <a:bodyPr vert="horz" lIns="93936" tIns="46968" rIns="93936" bIns="46968" rtlCol="0"/>
          <a:lstStyle>
            <a:lvl1pPr algn="r">
              <a:defRPr sz="1200"/>
            </a:lvl1pPr>
          </a:lstStyle>
          <a:p>
            <a:fld id="{AF864055-122D-4824-B3DB-68F958CD2023}" type="datetimeFigureOut">
              <a:rPr lang="en-US" smtClean="0"/>
              <a:t>12/8/2015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28663" y="1169988"/>
            <a:ext cx="5619750" cy="31607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936" tIns="46968" rIns="93936" bIns="4696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7708" y="4505980"/>
            <a:ext cx="5661660" cy="3686711"/>
          </a:xfrm>
          <a:prstGeom prst="rect">
            <a:avLst/>
          </a:prstGeom>
        </p:spPr>
        <p:txBody>
          <a:bodyPr vert="horz" lIns="93936" tIns="46968" rIns="93936" bIns="46968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08705" y="8893297"/>
            <a:ext cx="3066733" cy="469779"/>
          </a:xfrm>
          <a:prstGeom prst="rect">
            <a:avLst/>
          </a:prstGeom>
        </p:spPr>
        <p:txBody>
          <a:bodyPr vert="horz" lIns="93936" tIns="46968" rIns="93936" bIns="46968" rtlCol="0" anchor="b"/>
          <a:lstStyle>
            <a:lvl1pPr algn="r">
              <a:defRPr sz="1200"/>
            </a:lvl1pPr>
          </a:lstStyle>
          <a:p>
            <a:fld id="{90346E4B-8564-4274-A774-61E6106BF0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4554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1pPr>
            <a:lvl2pPr marL="742950" indent="-28575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2pPr>
            <a:lvl3pPr marL="11430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3pPr>
            <a:lvl4pPr marL="16002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4pPr>
            <a:lvl5pPr marL="2057400" indent="-228600" defTabSz="920750"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5pPr>
            <a:lvl6pPr marL="25146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6pPr>
            <a:lvl7pPr marL="29718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7pPr>
            <a:lvl8pPr marL="34290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8pPr>
            <a:lvl9pPr marL="3886200" indent="-228600" defTabSz="92075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</a:defRPr>
            </a:lvl9pPr>
          </a:lstStyle>
          <a:p>
            <a:fld id="{86727AEB-C8EE-455A-BA2D-B922997EB4A5}" type="slidenum">
              <a:rPr lang="en-US" altLang="en-US" sz="1200">
                <a:solidFill>
                  <a:srgbClr val="000000"/>
                </a:solidFill>
                <a:latin typeface="Arial" panose="020B0604020202020204" pitchFamily="34" charset="0"/>
              </a:rPr>
              <a:pPr/>
              <a:t>8</a:t>
            </a:fld>
            <a:endParaRPr lang="en-US" altLang="en-US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5288" y="690563"/>
            <a:ext cx="6132512" cy="345122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22338" y="4371975"/>
            <a:ext cx="5073650" cy="4141788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9656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7309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75826" indent="-298395" defTabSz="97309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93579" indent="-238716" defTabSz="97309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71009" indent="-238716" defTabSz="97309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148441" indent="-238716" defTabSz="973099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625872" indent="-238716" defTabSz="973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3103304" indent="-238716" defTabSz="973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580735" indent="-238716" defTabSz="973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4058166" indent="-238716" defTabSz="973099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eaLnBrk="1" hangingPunct="1"/>
            <a:fld id="{60CA1290-DA9C-47CA-9EEC-ECFAAE5CA1A9}" type="slidenum">
              <a:rPr lang="en-US">
                <a:solidFill>
                  <a:srgbClr val="000000"/>
                </a:solidFill>
              </a:rPr>
              <a:pPr eaLnBrk="1" hangingPunct="1"/>
              <a:t>15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3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04800" y="5502275"/>
            <a:ext cx="6286500" cy="3536950"/>
          </a:xfrm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2845" y="470493"/>
            <a:ext cx="5352571" cy="4875814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dirty="0" smtClean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070486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2" y="6334316"/>
            <a:ext cx="12192000" cy="6648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2" y="4455621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1" baseline="0">
                <a:solidFill>
                  <a:schemeClr val="tx2"/>
                </a:solidFill>
                <a:latin typeface="+mj-lt"/>
              </a:defRPr>
            </a:lvl1pPr>
            <a:lvl2pPr marL="457211" indent="0" algn="ctr">
              <a:buNone/>
              <a:defRPr sz="2400"/>
            </a:lvl2pPr>
            <a:lvl3pPr marL="914422" indent="0" algn="ctr">
              <a:buNone/>
              <a:defRPr sz="2400"/>
            </a:lvl3pPr>
            <a:lvl4pPr marL="1371635" indent="0" algn="ctr">
              <a:buNone/>
              <a:defRPr sz="2000"/>
            </a:lvl4pPr>
            <a:lvl5pPr marL="1828846" indent="0" algn="ctr">
              <a:buNone/>
              <a:defRPr sz="2000"/>
            </a:lvl5pPr>
            <a:lvl6pPr marL="2286057" indent="0" algn="ctr">
              <a:buNone/>
              <a:defRPr sz="2000"/>
            </a:lvl6pPr>
            <a:lvl7pPr marL="2743268" indent="0" algn="ctr">
              <a:buNone/>
              <a:defRPr sz="2000"/>
            </a:lvl7pPr>
            <a:lvl8pPr marL="3200481" indent="0" algn="ctr">
              <a:buNone/>
              <a:defRPr sz="2000"/>
            </a:lvl8pPr>
            <a:lvl9pPr marL="3657692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899" y="412302"/>
            <a:ext cx="2628900" cy="575989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199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5A20D4-9AC1-4C7C-B268-E92CCC0F4D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0004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4B01FE-7014-4BC7-BEF3-0469738CF33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107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B9B2C8-AEFC-4121-B359-C8C4FBD269C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085831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A2E8F-73D3-4CE4-B59A-EB1F7DD9A9D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75329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0DC91-FC90-4EDC-9151-B9B45EA6E577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27530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AD22C8-CDE5-49A3-AC88-ED6CF81C8D3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81713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ED2ED-BC78-4D4B-B1E8-E3C191D8E7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19916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C2F62-8096-411C-83BB-1D0F0A8D9BD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1905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CEF3B-A037-46D0-B02C-1428F07E9383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E482DC-2269-4F26-9D2A-7E44B1A4CD8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FE098-02A9-4CF1-8847-314E7DA8089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399783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C45EDF-8A0E-4822-8C6D-BD03BB0C4AD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3160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67800" y="609600"/>
            <a:ext cx="27178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9502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E20F9-D822-411F-8DDA-4E1D0ABC1F9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7182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1" baseline="0">
                <a:solidFill>
                  <a:schemeClr val="tx2"/>
                </a:solidFill>
                <a:latin typeface="+mj-lt"/>
              </a:defRPr>
            </a:lvl1pPr>
            <a:lvl2pPr marL="4572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2pPr>
            <a:lvl3pPr marL="9144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35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4pPr>
            <a:lvl5pPr marL="1828846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5pPr>
            <a:lvl6pPr marL="2286057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6pPr>
            <a:lvl7pPr marL="2743268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7pPr>
            <a:lvl8pPr marL="3200481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8pPr>
            <a:lvl9pPr marL="3657692" indent="0">
              <a:buNone/>
              <a:defRPr sz="1401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9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1845736"/>
            <a:ext cx="4937760" cy="4023359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5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11" indent="0">
              <a:buNone/>
              <a:defRPr sz="2000" b="1"/>
            </a:lvl2pPr>
            <a:lvl3pPr marL="914422" indent="0">
              <a:buNone/>
              <a:defRPr sz="1801" b="1"/>
            </a:lvl3pPr>
            <a:lvl4pPr marL="1371635" indent="0">
              <a:buNone/>
              <a:defRPr sz="1600" b="1"/>
            </a:lvl4pPr>
            <a:lvl5pPr marL="1828846" indent="0">
              <a:buNone/>
              <a:defRPr sz="1600" b="1"/>
            </a:lvl5pPr>
            <a:lvl6pPr marL="2286057" indent="0">
              <a:buNone/>
              <a:defRPr sz="1600" b="1"/>
            </a:lvl6pPr>
            <a:lvl7pPr marL="2743268" indent="0">
              <a:buNone/>
              <a:defRPr sz="1600" b="1"/>
            </a:lvl7pPr>
            <a:lvl8pPr marL="3200481" indent="0">
              <a:buNone/>
              <a:defRPr sz="1600" b="1"/>
            </a:lvl8pPr>
            <a:lvl9pPr marL="3657692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28676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4" y="0"/>
            <a:ext cx="64009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4" y="731520"/>
            <a:ext cx="6492240" cy="5257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1" y="6459787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96DFF08F-DC6B-4601-B491-B0F83F6DD2DA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2" y="6459787"/>
            <a:ext cx="4648201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1" y="5074920"/>
            <a:ext cx="10113644" cy="822960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4" y="0"/>
            <a:ext cx="12191986" cy="4915076"/>
          </a:xfrm>
          <a:solidFill>
            <a:schemeClr val="bg2">
              <a:lumMod val="90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11" indent="0">
              <a:buNone/>
              <a:defRPr sz="2800"/>
            </a:lvl2pPr>
            <a:lvl3pPr marL="914422" indent="0">
              <a:buNone/>
              <a:defRPr sz="2400"/>
            </a:lvl3pPr>
            <a:lvl4pPr marL="1371635" indent="0">
              <a:buNone/>
              <a:defRPr sz="2000"/>
            </a:lvl4pPr>
            <a:lvl5pPr marL="1828846" indent="0">
              <a:buNone/>
              <a:defRPr sz="2000"/>
            </a:lvl5pPr>
            <a:lvl6pPr marL="2286057" indent="0">
              <a:buNone/>
              <a:defRPr sz="2000"/>
            </a:lvl6pPr>
            <a:lvl7pPr marL="2743268" indent="0">
              <a:buNone/>
              <a:defRPr sz="2000"/>
            </a:lvl7pPr>
            <a:lvl8pPr marL="3200481" indent="0">
              <a:buNone/>
              <a:defRPr sz="2000"/>
            </a:lvl8pPr>
            <a:lvl9pPr marL="3657692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3" y="5907024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1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11" indent="0">
              <a:buNone/>
              <a:defRPr sz="1200"/>
            </a:lvl2pPr>
            <a:lvl3pPr marL="914422" indent="0">
              <a:buNone/>
              <a:defRPr sz="1001"/>
            </a:lvl3pPr>
            <a:lvl4pPr marL="1371635" indent="0">
              <a:buNone/>
              <a:defRPr sz="900"/>
            </a:lvl4pPr>
            <a:lvl5pPr marL="1828846" indent="0">
              <a:buNone/>
              <a:defRPr sz="900"/>
            </a:lvl5pPr>
            <a:lvl6pPr marL="2286057" indent="0">
              <a:buNone/>
              <a:defRPr sz="900"/>
            </a:lvl6pPr>
            <a:lvl7pPr marL="2743268" indent="0">
              <a:buNone/>
              <a:defRPr sz="900"/>
            </a:lvl7pPr>
            <a:lvl8pPr marL="3200481" indent="0">
              <a:buNone/>
              <a:defRPr sz="900"/>
            </a:lvl8pPr>
            <a:lvl9pPr marL="3657692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FF08F-DC6B-4601-B491-B0F83F6DD2DA}" type="datetimeFigureOut">
              <a:rPr lang="en-US" dirty="0"/>
              <a:t>12/8/2015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6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2" y="6459787"/>
            <a:ext cx="247227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96DFF08F-DC6B-4601-B491-B0F83F6DD2DA}" type="datetimeFigureOut">
              <a:rPr lang="en-US" dirty="0"/>
              <a:pPr/>
              <a:t>12/8/2015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7" y="6459787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60" y="6459787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1"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3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22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3" indent="-91443" algn="l" defTabSz="914422" rtl="0" eaLnBrk="1" latinLnBrk="0" hangingPunct="1">
        <a:lnSpc>
          <a:spcPct val="90000"/>
        </a:lnSpc>
        <a:spcBef>
          <a:spcPts val="1200"/>
        </a:spcBef>
        <a:spcAft>
          <a:spcPts val="201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58" indent="-182884" algn="l" defTabSz="914422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42" indent="-182884" algn="l" defTabSz="914422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28" indent="-182884" algn="l" defTabSz="914422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712" indent="-182884" algn="l" defTabSz="914422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28" indent="-228606" algn="l" defTabSz="914422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32" indent="-228606" algn="l" defTabSz="914422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38" indent="-228606" algn="l" defTabSz="914422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43" indent="-228606" algn="l" defTabSz="914422" rtl="0" eaLnBrk="1" latinLnBrk="0" hangingPunct="1">
        <a:lnSpc>
          <a:spcPct val="90000"/>
        </a:lnSpc>
        <a:spcBef>
          <a:spcPts val="201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1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2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35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46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57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68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81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92" algn="l" defTabSz="914422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28601"/>
            <a:ext cx="11578167" cy="645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032000" y="609600"/>
            <a:ext cx="9753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946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  <p:sp>
        <p:nvSpPr>
          <p:cNvPr id="1946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CBB557DE-FD28-45BC-95C1-E1FD58EAB301}" type="slidenum">
              <a:rPr lang="en-US" altLang="en-US" smtClean="0">
                <a:solidFill>
                  <a:srgbClr val="000000"/>
                </a:solidFill>
                <a:latin typeface="Times" panose="02020603050405020304" pitchFamily="18" charset="0"/>
              </a:rPr>
              <a:pPr defTabSz="91440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>
              <a:solidFill>
                <a:srgbClr val="000000"/>
              </a:solidFill>
              <a:latin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283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accent2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accent2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accent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13" Type="http://schemas.openxmlformats.org/officeDocument/2006/relationships/image" Target="../media/image24.jpeg"/><Relationship Id="rId18" Type="http://schemas.microsoft.com/office/2007/relationships/hdphoto" Target="../media/hdphoto1.wdp"/><Relationship Id="rId26" Type="http://schemas.openxmlformats.org/officeDocument/2006/relationships/image" Target="../media/image36.tiff"/><Relationship Id="rId3" Type="http://schemas.openxmlformats.org/officeDocument/2006/relationships/image" Target="../media/image14.jpeg"/><Relationship Id="rId21" Type="http://schemas.openxmlformats.org/officeDocument/2006/relationships/image" Target="../media/image31.jp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17" Type="http://schemas.openxmlformats.org/officeDocument/2006/relationships/image" Target="../media/image28.jpeg"/><Relationship Id="rId25" Type="http://schemas.openxmlformats.org/officeDocument/2006/relationships/image" Target="../media/image3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7.jpeg"/><Relationship Id="rId20" Type="http://schemas.openxmlformats.org/officeDocument/2006/relationships/image" Target="../media/image30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jpeg"/><Relationship Id="rId11" Type="http://schemas.openxmlformats.org/officeDocument/2006/relationships/image" Target="../media/image22.jpeg"/><Relationship Id="rId24" Type="http://schemas.openxmlformats.org/officeDocument/2006/relationships/image" Target="../media/image34.png"/><Relationship Id="rId5" Type="http://schemas.openxmlformats.org/officeDocument/2006/relationships/image" Target="../media/image16.jpeg"/><Relationship Id="rId15" Type="http://schemas.openxmlformats.org/officeDocument/2006/relationships/image" Target="../media/image26.jpeg"/><Relationship Id="rId23" Type="http://schemas.openxmlformats.org/officeDocument/2006/relationships/image" Target="../media/image33.jpeg"/><Relationship Id="rId10" Type="http://schemas.openxmlformats.org/officeDocument/2006/relationships/image" Target="../media/image21.jpeg"/><Relationship Id="rId19" Type="http://schemas.openxmlformats.org/officeDocument/2006/relationships/image" Target="../media/image29.jpeg"/><Relationship Id="rId4" Type="http://schemas.openxmlformats.org/officeDocument/2006/relationships/image" Target="../media/image15.jpeg"/><Relationship Id="rId9" Type="http://schemas.openxmlformats.org/officeDocument/2006/relationships/image" Target="../media/image20.png"/><Relationship Id="rId14" Type="http://schemas.openxmlformats.org/officeDocument/2006/relationships/image" Target="../media/image25.jpeg"/><Relationship Id="rId22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www.grandangels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>
                <a:solidFill>
                  <a:schemeClr val="accent2">
                    <a:lumMod val="50000"/>
                  </a:schemeClr>
                </a:solidFill>
              </a:rPr>
              <a:t>Patient, Involved Investors Encourage Entrepreneurial Ecosystem</a:t>
            </a:r>
            <a:br>
              <a:rPr lang="en-US" dirty="0">
                <a:solidFill>
                  <a:schemeClr val="accent2">
                    <a:lumMod val="50000"/>
                  </a:schemeClr>
                </a:solidFill>
              </a:rPr>
            </a:br>
            <a:endParaRPr lang="en-US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																	</a:t>
            </a:r>
            <a:r>
              <a:rPr lang="en-US" dirty="0" smtClean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Grand </a:t>
            </a:r>
            <a:r>
              <a:rPr lang="en-US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Angels</a:t>
            </a:r>
            <a:r>
              <a:rPr lang="en-US" baseline="30000" dirty="0">
                <a:solidFill>
                  <a:srgbClr val="000099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®</a:t>
            </a:r>
            <a:endParaRPr lang="en-US" dirty="0">
              <a:solidFill>
                <a:srgbClr val="000099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4" name="Picture 3" descr="C:\Users\Diane\Documents\My Dropbox\Share\Administrative Documents\GRAPHICS\GA Logo ANGELS logoSM BLU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3979" y="4455621"/>
            <a:ext cx="939801" cy="1371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484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</a:rPr>
              <a:t>Solo Angels</a:t>
            </a:r>
            <a:endParaRPr lang="en-US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Process is time-consuming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3200" dirty="0">
                <a:solidFill>
                  <a:srgbClr val="0070C0"/>
                </a:solidFill>
                <a:latin typeface="Arial"/>
              </a:rPr>
              <a:t>Deal sourcing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3200" dirty="0">
                <a:solidFill>
                  <a:srgbClr val="0070C0"/>
                </a:solidFill>
                <a:latin typeface="Arial"/>
              </a:rPr>
              <a:t>Reading plans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3200" dirty="0">
                <a:solidFill>
                  <a:srgbClr val="0070C0"/>
                </a:solidFill>
                <a:latin typeface="Arial"/>
              </a:rPr>
              <a:t>Due diligence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Due diligence is difficult 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3200" dirty="0">
                <a:solidFill>
                  <a:srgbClr val="0070C0"/>
                </a:solidFill>
                <a:latin typeface="Arial"/>
              </a:rPr>
              <a:t>Finding vertical experience </a:t>
            </a:r>
          </a:p>
          <a:p>
            <a:pPr marL="742950" lvl="1" indent="-28575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FontTx/>
              <a:buChar char="–"/>
            </a:pPr>
            <a:r>
              <a:rPr lang="en-US" altLang="en-US" sz="3200" dirty="0">
                <a:solidFill>
                  <a:srgbClr val="0070C0"/>
                </a:solidFill>
                <a:latin typeface="Arial"/>
              </a:rPr>
              <a:t>May require using outside experts</a:t>
            </a:r>
          </a:p>
          <a:p>
            <a:pPr marL="342900" lvl="0" indent="-342900" defTabSz="914400" eaLnBrk="0" fontAlgn="base" hangingPunct="0"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  <a:latin typeface="Arial"/>
              </a:rPr>
              <a:t>Legal support is expensive</a:t>
            </a:r>
          </a:p>
        </p:txBody>
      </p:sp>
    </p:spTree>
    <p:extLst>
      <p:ext uri="{BB962C8B-B14F-4D97-AF65-F5344CB8AC3E}">
        <p14:creationId xmlns:p14="http://schemas.microsoft.com/office/powerpoint/2010/main" val="1501657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</a:rPr>
              <a:t>Investing</a:t>
            </a:r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</a:rPr>
              <a:t> through Angel Groups</a:t>
            </a:r>
            <a:endParaRPr lang="en-US" sz="6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Dividing the work eases the pain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Variety of vertical experience available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Standardized processes and term sheets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Deal flow encouraged, entrepreneur-friendly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Pick and choose the deals you like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3200" dirty="0">
                <a:solidFill>
                  <a:schemeClr val="accent2">
                    <a:lumMod val="50000"/>
                  </a:schemeClr>
                </a:solidFill>
              </a:rPr>
              <a:t>Great camaraderie among the like-minded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5395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600" dirty="0" smtClean="0">
                <a:solidFill>
                  <a:schemeClr val="accent2">
                    <a:lumMod val="50000"/>
                  </a:schemeClr>
                </a:solidFill>
              </a:rPr>
              <a:t>Expected Returns</a:t>
            </a:r>
            <a:endParaRPr lang="en-US" sz="6600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98367804"/>
              </p:ext>
            </p:extLst>
          </p:nvPr>
        </p:nvGraphicFramePr>
        <p:xfrm>
          <a:off x="1319213" y="1860549"/>
          <a:ext cx="10058400" cy="36526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29200"/>
                <a:gridCol w="5029200"/>
              </a:tblGrid>
              <a:tr h="1217544">
                <a:tc>
                  <a:txBody>
                    <a:bodyPr/>
                    <a:lstStyle/>
                    <a:p>
                      <a:pPr algn="ctr"/>
                      <a:endParaRPr lang="en-US" sz="3600" dirty="0" smtClean="0"/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10-20%</a:t>
                      </a:r>
                      <a:endParaRPr lang="en-US" sz="3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/>
                    </a:p>
                    <a:p>
                      <a:pPr algn="ctr"/>
                      <a:r>
                        <a:rPr lang="en-US" sz="3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Home Runs</a:t>
                      </a:r>
                      <a:endParaRPr lang="en-US" sz="360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17544">
                <a:tc>
                  <a:txBody>
                    <a:bodyPr/>
                    <a:lstStyle/>
                    <a:p>
                      <a:pPr algn="ctr"/>
                      <a:endParaRPr lang="en-US" sz="3600" dirty="0" smtClean="0"/>
                    </a:p>
                    <a:p>
                      <a:pPr algn="ctr"/>
                      <a:r>
                        <a:rPr lang="en-US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30-40%</a:t>
                      </a:r>
                      <a:endParaRPr 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/>
                    </a:p>
                    <a:p>
                      <a:pPr algn="ctr"/>
                      <a:r>
                        <a:rPr lang="en-US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Singles or Doubles</a:t>
                      </a:r>
                      <a:endParaRPr 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217544">
                <a:tc>
                  <a:txBody>
                    <a:bodyPr/>
                    <a:lstStyle/>
                    <a:p>
                      <a:pPr algn="ctr"/>
                      <a:endParaRPr lang="en-US" sz="3600" dirty="0" smtClean="0"/>
                    </a:p>
                    <a:p>
                      <a:pPr algn="ctr"/>
                      <a:r>
                        <a:rPr lang="en-US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50%</a:t>
                      </a:r>
                      <a:endParaRPr 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600" dirty="0" smtClean="0"/>
                    </a:p>
                    <a:p>
                      <a:pPr algn="ctr"/>
                      <a:r>
                        <a:rPr lang="en-US" sz="3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Unsuccessful</a:t>
                      </a:r>
                      <a:endParaRPr lang="en-US" sz="3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972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778" y="406795"/>
            <a:ext cx="10058400" cy="979783"/>
          </a:xfrm>
        </p:spPr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rgbClr val="002060"/>
                </a:solidFill>
              </a:rPr>
              <a:t>Grand Angels Statistics</a:t>
            </a:r>
            <a:endParaRPr lang="en-US" sz="6000" dirty="0">
              <a:solidFill>
                <a:srgbClr val="00206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07390" y="1751307"/>
            <a:ext cx="10562095" cy="4587499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HOW WE COMPARE </a:t>
            </a:r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2004-2015</a:t>
            </a:r>
            <a:endParaRPr lang="en-US" sz="28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lvl="8"/>
            <a:r>
              <a:rPr lang="en-US" sz="2100" dirty="0" smtClean="0">
                <a:solidFill>
                  <a:srgbClr val="0070C0"/>
                </a:solidFill>
              </a:rPr>
              <a:t>Average $ invested per company		$533,690.40</a:t>
            </a:r>
          </a:p>
          <a:p>
            <a:pPr lvl="8"/>
            <a:r>
              <a:rPr lang="en-US" sz="2100" dirty="0" smtClean="0">
                <a:solidFill>
                  <a:srgbClr val="0070C0"/>
                </a:solidFill>
              </a:rPr>
              <a:t>Average $ per round			$209,878.24</a:t>
            </a:r>
          </a:p>
          <a:p>
            <a:pPr lvl="8"/>
            <a:r>
              <a:rPr lang="en-US" sz="2100" dirty="0" smtClean="0">
                <a:solidFill>
                  <a:srgbClr val="0070C0"/>
                </a:solidFill>
              </a:rPr>
              <a:t>Average $ per year			$1.62M</a:t>
            </a:r>
          </a:p>
          <a:p>
            <a:pPr lvl="8"/>
            <a:r>
              <a:rPr lang="en-US" sz="2100" dirty="0" smtClean="0">
                <a:solidFill>
                  <a:srgbClr val="0070C0"/>
                </a:solidFill>
              </a:rPr>
              <a:t>Rounds per year			7.7</a:t>
            </a:r>
          </a:p>
          <a:p>
            <a:pPr lvl="8"/>
            <a:r>
              <a:rPr lang="en-US" sz="2100" dirty="0" smtClean="0">
                <a:solidFill>
                  <a:srgbClr val="0070C0"/>
                </a:solidFill>
              </a:rPr>
              <a:t>Investors per round			7.8</a:t>
            </a:r>
          </a:p>
          <a:p>
            <a:pPr lvl="8"/>
            <a:r>
              <a:rPr lang="en-US" sz="2100" dirty="0" smtClean="0">
                <a:solidFill>
                  <a:srgbClr val="0070C0"/>
                </a:solidFill>
              </a:rPr>
              <a:t>New deals				42%</a:t>
            </a:r>
          </a:p>
          <a:p>
            <a:pPr lvl="8"/>
            <a:r>
              <a:rPr lang="en-US" sz="2100" dirty="0" smtClean="0">
                <a:solidFill>
                  <a:srgbClr val="0070C0"/>
                </a:solidFill>
              </a:rPr>
              <a:t>Follow-on rounds			58%</a:t>
            </a:r>
          </a:p>
          <a:p>
            <a:pPr lvl="8"/>
            <a:r>
              <a:rPr lang="en-US" sz="2100" dirty="0" smtClean="0">
                <a:solidFill>
                  <a:srgbClr val="0070C0"/>
                </a:solidFill>
              </a:rPr>
              <a:t>Total invested (</a:t>
            </a:r>
            <a:r>
              <a:rPr lang="en-US" sz="2100" dirty="0" smtClean="0">
                <a:solidFill>
                  <a:srgbClr val="0070C0"/>
                </a:solidFill>
              </a:rPr>
              <a:t>2004-2015)</a:t>
            </a:r>
            <a:r>
              <a:rPr lang="en-US" sz="2100" dirty="0" smtClean="0">
                <a:solidFill>
                  <a:srgbClr val="0070C0"/>
                </a:solidFill>
              </a:rPr>
              <a:t>		</a:t>
            </a:r>
            <a:r>
              <a:rPr lang="en-US" sz="2100" dirty="0" smtClean="0">
                <a:solidFill>
                  <a:srgbClr val="0070C0"/>
                </a:solidFill>
              </a:rPr>
              <a:t>$19,037,911</a:t>
            </a:r>
            <a:endParaRPr lang="en-US" sz="2100" dirty="0" smtClean="0">
              <a:solidFill>
                <a:srgbClr val="0070C0"/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50000"/>
                  </a:schemeClr>
                </a:solidFill>
              </a:rPr>
              <a:t>NATIONAL ANGEL STATISTICS Q1Q2 2014</a:t>
            </a:r>
          </a:p>
          <a:p>
            <a:pPr lvl="8"/>
            <a:r>
              <a:rPr lang="en-US" sz="2100" dirty="0">
                <a:solidFill>
                  <a:srgbClr val="0070C0"/>
                </a:solidFill>
              </a:rPr>
              <a:t>Average $ invested per </a:t>
            </a:r>
            <a:r>
              <a:rPr lang="en-US" sz="2100" dirty="0" smtClean="0">
                <a:solidFill>
                  <a:srgbClr val="0070C0"/>
                </a:solidFill>
              </a:rPr>
              <a:t>deal</a:t>
            </a:r>
            <a:r>
              <a:rPr lang="en-US" sz="2100" dirty="0">
                <a:solidFill>
                  <a:srgbClr val="0070C0"/>
                </a:solidFill>
              </a:rPr>
              <a:t>	</a:t>
            </a:r>
            <a:r>
              <a:rPr lang="en-US" sz="2100" dirty="0" smtClean="0">
                <a:solidFill>
                  <a:srgbClr val="0070C0"/>
                </a:solidFill>
              </a:rPr>
              <a:t>	$332,120.00</a:t>
            </a:r>
            <a:endParaRPr lang="en-US" sz="2100" dirty="0">
              <a:solidFill>
                <a:srgbClr val="0070C0"/>
              </a:solidFill>
            </a:endParaRPr>
          </a:p>
          <a:p>
            <a:pPr lvl="8"/>
            <a:r>
              <a:rPr lang="en-US" sz="2100" dirty="0">
                <a:solidFill>
                  <a:srgbClr val="0070C0"/>
                </a:solidFill>
              </a:rPr>
              <a:t>Average </a:t>
            </a:r>
            <a:r>
              <a:rPr lang="en-US" sz="2100" dirty="0" smtClean="0">
                <a:solidFill>
                  <a:srgbClr val="0070C0"/>
                </a:solidFill>
              </a:rPr>
              <a:t>investors per deal		4-5</a:t>
            </a:r>
          </a:p>
          <a:p>
            <a:pPr lvl="8"/>
            <a:r>
              <a:rPr lang="en-US" sz="2100" dirty="0" smtClean="0">
                <a:solidFill>
                  <a:srgbClr val="0070C0"/>
                </a:solidFill>
              </a:rPr>
              <a:t>Average proposals presented		9</a:t>
            </a:r>
          </a:p>
          <a:p>
            <a:pPr lvl="8"/>
            <a:r>
              <a:rPr lang="en-US" sz="2100" dirty="0" smtClean="0">
                <a:solidFill>
                  <a:srgbClr val="0070C0"/>
                </a:solidFill>
              </a:rPr>
              <a:t>Average successful deals		2</a:t>
            </a:r>
          </a:p>
          <a:p>
            <a:pPr lvl="8"/>
            <a:r>
              <a:rPr lang="en-US" sz="2100" dirty="0" smtClean="0">
                <a:solidFill>
                  <a:srgbClr val="0070C0"/>
                </a:solidFill>
              </a:rPr>
              <a:t>Average new deals			50%</a:t>
            </a:r>
          </a:p>
          <a:p>
            <a:pPr lvl="8"/>
            <a:r>
              <a:rPr lang="en-US" sz="2100" dirty="0" smtClean="0">
                <a:solidFill>
                  <a:srgbClr val="0070C0"/>
                </a:solidFill>
              </a:rPr>
              <a:t>Average follow-on rounds		50%</a:t>
            </a:r>
          </a:p>
          <a:p>
            <a:pPr marL="1471437" lvl="8" indent="0">
              <a:buNone/>
            </a:pPr>
            <a:r>
              <a:rPr lang="en-US" sz="1400" dirty="0" smtClean="0">
                <a:solidFill>
                  <a:srgbClr val="0070C0"/>
                </a:solidFill>
              </a:rPr>
              <a:t>(Source: Center for Venture Research)</a:t>
            </a:r>
            <a:endParaRPr lang="en-US" sz="1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1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45719"/>
          </a:xfrm>
        </p:spPr>
        <p:txBody>
          <a:bodyPr>
            <a:normAutofit fontScale="90000"/>
          </a:bodyPr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-34434" y="-16904"/>
            <a:ext cx="5758042" cy="687507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00653" y="-30608"/>
            <a:ext cx="6491347" cy="6888783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9373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title"/>
          </p:nvPr>
        </p:nvSpPr>
        <p:spPr>
          <a:xfrm>
            <a:off x="1854200" y="57388"/>
            <a:ext cx="8585200" cy="857011"/>
          </a:xfrm>
        </p:spPr>
        <p:txBody>
          <a:bodyPr>
            <a:normAutofit/>
          </a:bodyPr>
          <a:lstStyle/>
          <a:p>
            <a:pPr algn="ctr" eaLnBrk="1" hangingPunct="1"/>
            <a:r>
              <a:rPr lang="en-US" sz="2800" b="1" dirty="0"/>
              <a:t>Grand Angels</a:t>
            </a:r>
            <a:r>
              <a:rPr lang="en-US" sz="2800" b="1" baseline="30000" dirty="0"/>
              <a:t>®</a:t>
            </a:r>
            <a:r>
              <a:rPr lang="en-US" sz="2800" b="1" dirty="0"/>
              <a:t/>
            </a:r>
            <a:br>
              <a:rPr lang="en-US" sz="2800" b="1" dirty="0"/>
            </a:br>
            <a:r>
              <a:rPr lang="en-US" sz="2800" b="1" dirty="0" smtClean="0"/>
              <a:t>        PORTFOLIO </a:t>
            </a:r>
            <a:r>
              <a:rPr lang="en-US" sz="2800" b="1" dirty="0"/>
              <a:t>COMPANIES   -  2015</a:t>
            </a:r>
            <a:r>
              <a:rPr lang="en-US" sz="2000" b="1" dirty="0"/>
              <a:t>	</a:t>
            </a:r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736" y="26680"/>
            <a:ext cx="1227137" cy="90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582" y="4761637"/>
            <a:ext cx="1684338" cy="312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1845" y="5565482"/>
            <a:ext cx="2629189" cy="6487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" name="Picture 24" descr="C:\Users\GAIntern\Desktop\BlueMedora_Identity_Logo_Final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86153" y="308129"/>
            <a:ext cx="2124075" cy="57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" name="Picture 25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7944" y="2061734"/>
            <a:ext cx="1972469" cy="505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26" descr="Logo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7334" y="4016496"/>
            <a:ext cx="1285875" cy="665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 descr="Grand River Aseptic Manufacturing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7146" y="1185411"/>
            <a:ext cx="1981200" cy="5524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623" y="5140019"/>
            <a:ext cx="1273191" cy="929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4531" y="2067430"/>
            <a:ext cx="2112961" cy="4421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591" y="4159921"/>
            <a:ext cx="1928821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86" y="3871271"/>
            <a:ext cx="1112838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7780" y="2017880"/>
            <a:ext cx="1834827" cy="8693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42" y="2728347"/>
            <a:ext cx="2027238" cy="731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1411" y="4871744"/>
            <a:ext cx="1258364" cy="693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 descr="Macintosh HD:Users:jessicaelin:Dropbox:Share:Deals (Invested):Portfolio Companies:Portfolio Company Logos:Logos for Jody's Office:LocalOrbitLogoNoTag-PrintQuality.jpg"/>
          <p:cNvPicPr/>
          <p:nvPr/>
        </p:nvPicPr>
        <p:blipFill>
          <a:blip r:embed="rId17">
            <a:alphaModFix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sharpenSoften amount="50000"/>
                    </a14:imgEffect>
                    <a14:imgEffect>
                      <a14:brightnessContrast bright="4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782746" y="5035893"/>
            <a:ext cx="1378585" cy="1240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0" descr="Macintosh HD:Users:jessicaelin:Dropbox:Share:Deals (Invested):Portfolio Companies:Portfolio Company Logos:Logos for Jody's Office:Ablative Solutions logo.jpg"/>
          <p:cNvPicPr/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1011" y="2967536"/>
            <a:ext cx="1539437" cy="695043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 descr="C:\Users\Diane\AppData\Local\Microsoft\Windows\Temporary Internet Files\Content.Outlook\GBV1PNDB\tetra logo hi-res.jpg"/>
          <p:cNvPicPr/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9146" y="2808589"/>
            <a:ext cx="2140899" cy="730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182" y="1164425"/>
            <a:ext cx="1579623" cy="70378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029994" y="1216285"/>
            <a:ext cx="2218197" cy="506438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6515" y="2520630"/>
            <a:ext cx="1871996" cy="94263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23641" y="3694485"/>
            <a:ext cx="1737744" cy="9462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2079" y="5073289"/>
            <a:ext cx="1095070" cy="106298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8970" y="3781862"/>
            <a:ext cx="2861252" cy="550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0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20000"/>
    </mc:Choice>
    <mc:Fallback xmlns="">
      <p:transition spd="slow" advClick="0" advTm="2000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ane\AppData\Local\Microsoft\Windows\Temporary Internet Files\Content.Outlook\GBV1PNDB\pronai_logo_FINAL.ti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4672" y="2275840"/>
            <a:ext cx="8542655" cy="23063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6815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Diane\AppData\Local\Microsoft\Windows\Temporary Internet Files\Content.Outlook\GBV1PNDB\Accuri_HighRes_CMYK_large.jp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176" y="987094"/>
            <a:ext cx="8007695" cy="369203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1180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5" descr="C:\Users\GAIntern\Desktop\BlueMedora_Identity_Logo_Fina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42" y="2329346"/>
            <a:ext cx="8509001" cy="1612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5755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	     </a:t>
            </a:r>
            <a:r>
              <a:rPr lang="en-US" sz="3200" dirty="0" smtClean="0">
                <a:solidFill>
                  <a:srgbClr val="000099"/>
                </a:solidFill>
              </a:rPr>
              <a:t>Grand </a:t>
            </a:r>
            <a:r>
              <a:rPr lang="en-US" sz="3200" dirty="0">
                <a:solidFill>
                  <a:srgbClr val="000099"/>
                </a:solidFill>
              </a:rPr>
              <a:t>Angels</a:t>
            </a:r>
            <a:r>
              <a:rPr lang="en-US" sz="3200" baseline="30000" dirty="0">
                <a:solidFill>
                  <a:srgbClr val="000099"/>
                </a:solidFill>
              </a:rPr>
              <a:t>®</a:t>
            </a:r>
            <a:endParaRPr lang="en-US" sz="3200" dirty="0">
              <a:solidFill>
                <a:srgbClr val="000099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US" dirty="0" smtClean="0">
              <a:solidFill>
                <a:schemeClr val="accent2">
                  <a:lumMod val="50000"/>
                </a:schemeClr>
              </a:solidFill>
            </a:endParaRP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Grand Angels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36 W. 8</a:t>
            </a:r>
            <a:r>
              <a:rPr lang="en-US" sz="4000" baseline="30000" dirty="0" smtClean="0">
                <a:solidFill>
                  <a:srgbClr val="002060"/>
                </a:solidFill>
              </a:rPr>
              <a:t>th</a:t>
            </a:r>
            <a:r>
              <a:rPr lang="en-US" sz="4000" dirty="0" smtClean="0">
                <a:solidFill>
                  <a:srgbClr val="002060"/>
                </a:solidFill>
              </a:rPr>
              <a:t> Street, Suite 200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Holland, MI 49423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</a:rPr>
              <a:t>Ph. (616) 566-1770</a:t>
            </a:r>
          </a:p>
          <a:p>
            <a:pPr algn="ctr"/>
            <a:r>
              <a:rPr lang="en-US" sz="4000" dirty="0" smtClean="0">
                <a:solidFill>
                  <a:srgbClr val="002060"/>
                </a:solidFill>
                <a:hlinkClick r:id="rId2"/>
              </a:rPr>
              <a:t>www.grandangels.org</a:t>
            </a:r>
            <a:endParaRPr lang="en-US" sz="4000" dirty="0" smtClean="0">
              <a:solidFill>
                <a:srgbClr val="002060"/>
              </a:solidFill>
            </a:endParaRPr>
          </a:p>
          <a:p>
            <a:pPr algn="ctr"/>
            <a:endParaRPr lang="en-US" sz="40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8" name="Picture 7" descr="C:\Users\Diane\Documents\My Dropbox\Share\Administrative Documents\GRAPHICS\GA Logo ANGELS logoSM BLU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549507" y="516159"/>
            <a:ext cx="891444" cy="116725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7692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90772" y="980637"/>
            <a:ext cx="11665295" cy="362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3" lvl="0" indent="-91443" defTabSz="914422">
              <a:lnSpc>
                <a:spcPct val="90000"/>
              </a:lnSpc>
              <a:spcBef>
                <a:spcPts val="1200"/>
              </a:spcBef>
              <a:spcAft>
                <a:spcPts val="201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5400" dirty="0">
                <a:solidFill>
                  <a:srgbClr val="2683C6">
                    <a:lumMod val="50000"/>
                  </a:srgbClr>
                </a:solidFill>
              </a:rPr>
              <a:t>What is angel investing?</a:t>
            </a:r>
          </a:p>
          <a:p>
            <a:pPr marL="91443" lvl="0" indent="-91443" defTabSz="914422">
              <a:lnSpc>
                <a:spcPct val="90000"/>
              </a:lnSpc>
              <a:spcBef>
                <a:spcPts val="1200"/>
              </a:spcBef>
              <a:spcAft>
                <a:spcPts val="201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5400" dirty="0">
                <a:solidFill>
                  <a:srgbClr val="2683C6">
                    <a:lumMod val="50000"/>
                  </a:srgbClr>
                </a:solidFill>
              </a:rPr>
              <a:t>Who are angel investors?</a:t>
            </a:r>
          </a:p>
          <a:p>
            <a:pPr marL="91443" lvl="0" indent="-91443" defTabSz="914422">
              <a:lnSpc>
                <a:spcPct val="90000"/>
              </a:lnSpc>
              <a:spcBef>
                <a:spcPts val="1200"/>
              </a:spcBef>
              <a:spcAft>
                <a:spcPts val="201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5400" dirty="0">
                <a:solidFill>
                  <a:srgbClr val="2683C6">
                    <a:lumMod val="50000"/>
                  </a:srgbClr>
                </a:solidFill>
              </a:rPr>
              <a:t>What is Grand Angels?</a:t>
            </a:r>
          </a:p>
          <a:p>
            <a:pPr marL="91443" lvl="0" indent="-91443" defTabSz="914422">
              <a:lnSpc>
                <a:spcPct val="90000"/>
              </a:lnSpc>
              <a:spcBef>
                <a:spcPts val="1200"/>
              </a:spcBef>
              <a:spcAft>
                <a:spcPts val="201"/>
              </a:spcAft>
              <a:buClr>
                <a:srgbClr val="1CADE4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5400" dirty="0">
                <a:solidFill>
                  <a:srgbClr val="2683C6">
                    <a:lumMod val="50000"/>
                  </a:srgbClr>
                </a:solidFill>
              </a:rPr>
              <a:t>What has Grand Angels accomplished?</a:t>
            </a:r>
          </a:p>
        </p:txBody>
      </p:sp>
    </p:spTree>
    <p:extLst>
      <p:ext uri="{BB962C8B-B14F-4D97-AF65-F5344CB8AC3E}">
        <p14:creationId xmlns:p14="http://schemas.microsoft.com/office/powerpoint/2010/main" val="425017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245" y="115646"/>
            <a:ext cx="2233878" cy="619534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1123" y="115646"/>
            <a:ext cx="3250702" cy="613630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3446" y="115647"/>
            <a:ext cx="3211326" cy="615357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9457" y="98940"/>
            <a:ext cx="3197638" cy="616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2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0900" y="0"/>
            <a:ext cx="6032443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8661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72" y="311158"/>
            <a:ext cx="11536137" cy="4816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3877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73" y="654828"/>
            <a:ext cx="12132130" cy="4153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793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5105" y="0"/>
            <a:ext cx="6823940" cy="62668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011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14"/>
          <p:cNvSpPr>
            <a:spLocks noGrp="1" noChangeArrowheads="1"/>
          </p:cNvSpPr>
          <p:nvPr>
            <p:ph type="title"/>
          </p:nvPr>
        </p:nvSpPr>
        <p:spPr>
          <a:xfrm>
            <a:off x="3048000" y="304800"/>
            <a:ext cx="7315200" cy="1143000"/>
          </a:xfrm>
        </p:spPr>
        <p:txBody>
          <a:bodyPr/>
          <a:lstStyle/>
          <a:p>
            <a:pPr eaLnBrk="1" hangingPunct="1"/>
            <a:r>
              <a:rPr lang="en-US" altLang="en-US" b="1" smtClean="0"/>
              <a:t>The Capital Lifecycle</a:t>
            </a:r>
          </a:p>
        </p:txBody>
      </p:sp>
      <p:sp>
        <p:nvSpPr>
          <p:cNvPr id="3075" name="Rectangle 15"/>
          <p:cNvSpPr>
            <a:spLocks noGrp="1" noChangeArrowheads="1"/>
          </p:cNvSpPr>
          <p:nvPr>
            <p:ph type="body" idx="1"/>
          </p:nvPr>
        </p:nvSpPr>
        <p:spPr>
          <a:xfrm>
            <a:off x="2104268" y="1981200"/>
            <a:ext cx="7919699" cy="4114800"/>
          </a:xfrm>
        </p:spPr>
        <p:txBody>
          <a:bodyPr/>
          <a:lstStyle/>
          <a:p>
            <a:pPr eaLnBrk="1" hangingPunct="1"/>
            <a:endParaRPr lang="en-US" alt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383" y="1560985"/>
            <a:ext cx="10053210" cy="474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5193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dirty="0" smtClean="0">
                <a:solidFill>
                  <a:schemeClr val="accent2">
                    <a:lumMod val="50000"/>
                  </a:schemeClr>
                </a:solidFill>
              </a:rPr>
              <a:t>The Center for Venture Research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  <a:t/>
            </a:r>
            <a:br>
              <a:rPr lang="en-US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en-US" sz="2000" b="1" dirty="0" smtClean="0">
                <a:solidFill>
                  <a:schemeClr val="accent2">
                    <a:lumMod val="50000"/>
                  </a:schemeClr>
                </a:solidFill>
              </a:rPr>
              <a:t>2014 Data</a:t>
            </a:r>
            <a:endParaRPr lang="en-US" sz="20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558772"/>
              </p:ext>
            </p:extLst>
          </p:nvPr>
        </p:nvGraphicFramePr>
        <p:xfrm>
          <a:off x="1637500" y="2000966"/>
          <a:ext cx="8470636" cy="3596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35318"/>
                <a:gridCol w="4235318"/>
              </a:tblGrid>
              <a:tr h="1752283">
                <a:tc>
                  <a:txBody>
                    <a:bodyPr/>
                    <a:lstStyle/>
                    <a:p>
                      <a:pPr algn="ctr"/>
                      <a:endParaRPr lang="en-US" sz="280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280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800" smtClean="0">
                          <a:solidFill>
                            <a:srgbClr val="002060"/>
                          </a:solidFill>
                        </a:rPr>
                        <a:t>Number </a:t>
                      </a:r>
                      <a:r>
                        <a:rPr lang="en-US" sz="2800" dirty="0" smtClean="0">
                          <a:solidFill>
                            <a:srgbClr val="002060"/>
                          </a:solidFill>
                        </a:rPr>
                        <a:t>of Angels</a:t>
                      </a:r>
                      <a:r>
                        <a:rPr lang="en-US" sz="2800" baseline="0" dirty="0" smtClean="0">
                          <a:solidFill>
                            <a:srgbClr val="002060"/>
                          </a:solidFill>
                        </a:rPr>
                        <a:t> in U.S</a:t>
                      </a:r>
                      <a:r>
                        <a:rPr lang="en-US" sz="2800" baseline="0" smtClean="0">
                          <a:solidFill>
                            <a:srgbClr val="002060"/>
                          </a:solidFill>
                        </a:rPr>
                        <a:t>. </a:t>
                      </a:r>
                      <a:endParaRPr lang="en-US" sz="2800" baseline="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en-US" sz="280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en-US" sz="2800" smtClean="0">
                          <a:solidFill>
                            <a:srgbClr val="002060"/>
                          </a:solidFill>
                        </a:rPr>
                        <a:t>316,000</a:t>
                      </a:r>
                    </a:p>
                    <a:p>
                      <a:pPr algn="ctr"/>
                      <a:endParaRPr lang="en-US" sz="2800" dirty="0" smtClean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  <a:tr h="1629852">
                <a:tc>
                  <a:txBody>
                    <a:bodyPr/>
                    <a:lstStyle/>
                    <a:p>
                      <a:pPr marL="0" marR="0" lvl="0" indent="0" algn="ctr" defTabSz="914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 invested in U.S. </a:t>
                      </a:r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2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206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22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2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$24.1 billion</a:t>
                      </a:r>
                    </a:p>
                    <a:p>
                      <a:endParaRPr lang="en-US" sz="2800" dirty="0">
                        <a:solidFill>
                          <a:srgbClr val="002060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95446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etrospect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 name="VC 101">
  <a:themeElements>
    <a:clrScheme name="VC 10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C 10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" panose="02020603050405020304" pitchFamily="18" charset="0"/>
          </a:defRPr>
        </a:defPPr>
      </a:lstStyle>
    </a:lnDef>
  </a:objectDefaults>
  <a:extraClrSchemeLst>
    <a:extraClrScheme>
      <a:clrScheme name="VC 10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 101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 101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 101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 101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C 101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 101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 101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 101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 101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 101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C 101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634</TotalTime>
  <Words>168</Words>
  <Application>Microsoft Office PowerPoint</Application>
  <PresentationFormat>Widescreen</PresentationFormat>
  <Paragraphs>78</Paragraphs>
  <Slides>19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ＭＳ Ｐゴシック</vt:lpstr>
      <vt:lpstr>Arial</vt:lpstr>
      <vt:lpstr>Calibri</vt:lpstr>
      <vt:lpstr>Calibri Light</vt:lpstr>
      <vt:lpstr>Tahoma</vt:lpstr>
      <vt:lpstr>Times</vt:lpstr>
      <vt:lpstr>Wingdings</vt:lpstr>
      <vt:lpstr>Retrospect</vt:lpstr>
      <vt:lpstr>VC 101</vt:lpstr>
      <vt:lpstr>Patient, Involved Investors Encourage Entrepreneurial Ecosystem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Capital Lifecycle</vt:lpstr>
      <vt:lpstr>The Center for Venture Research 2014 Data</vt:lpstr>
      <vt:lpstr>Solo Angels</vt:lpstr>
      <vt:lpstr>Investing through Angel Groups</vt:lpstr>
      <vt:lpstr>Expected Returns</vt:lpstr>
      <vt:lpstr>Grand Angels Statistics</vt:lpstr>
      <vt:lpstr>PowerPoint Presentation</vt:lpstr>
      <vt:lpstr>Grand Angels®         PORTFOLIO COMPANIES   -  2015 </vt:lpstr>
      <vt:lpstr>PowerPoint Presentation</vt:lpstr>
      <vt:lpstr>PowerPoint Presentation</vt:lpstr>
      <vt:lpstr>PowerPoint Presentation</vt:lpstr>
      <vt:lpstr>      Grand Angels®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Patient, Involved Investors Encourage Entrepreneurial Ecosystem</dc:title>
  <dc:creator>Deb Deters</dc:creator>
  <cp:lastModifiedBy>Deb Deters</cp:lastModifiedBy>
  <cp:revision>60</cp:revision>
  <cp:lastPrinted>2015-12-08T14:25:13Z</cp:lastPrinted>
  <dcterms:created xsi:type="dcterms:W3CDTF">2015-08-24T16:36:59Z</dcterms:created>
  <dcterms:modified xsi:type="dcterms:W3CDTF">2015-12-08T14:26:44Z</dcterms:modified>
</cp:coreProperties>
</file>